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58368" y="731520"/>
            <a:ext cx="73152" cy="5303520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960120"/>
            <a:ext cx="8046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D1 데이터 분석 보고서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1508760"/>
            <a:ext cx="100584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global_supply_chain_risk_2026 분석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2423160"/>
            <a:ext cx="9509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운송수단 · 지정학적 위험 · 리드타임에 따른 장애율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1560" y="3200400"/>
            <a:ext cx="9966960" cy="22860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611880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데이터 출처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50208"/>
            <a:ext cx="612648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Cloudflare D1 · global_supply_chain_risk_2026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4480560"/>
            <a:ext cx="6126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5,000건 · 2024–2025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0" y="361188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작성자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3950208"/>
            <a:ext cx="27432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강시연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5989320"/>
            <a:ext cx="7772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2026년 10월 20일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47472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질문 1 · 운송수단별 장애율은 다른가?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32688"/>
            <a:ext cx="10881360" cy="16459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q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1024128"/>
            <a:ext cx="7680960" cy="4517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5440680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Air가 61.7%로 가장 높지만, 운송수단 간 차이는 0.7%p뿐이다.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91616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해석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5888736"/>
            <a:ext cx="9784080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운송수단별 장애율은 61% 안팎으로 비슷하다.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따라서 운송수단만으로 장애 여부를 구분하는 데에는 한계가 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565392"/>
            <a:ext cx="502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47472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질문 2 · 지정학적 위험 점수가 높을수록 장애가 잦은가?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32688"/>
            <a:ext cx="10881360" cy="16459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q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1024128"/>
            <a:ext cx="7680960" cy="4517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5440680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높음 구간은 73.3%로 낮음 구간(47.1%)보다 26.2%p 높다.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91616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해석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5888736"/>
            <a:ext cx="9784080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위험 점수 구간이 높을수록 장애율도 높았다.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다만 이는 관측된 연관성이므로 점수가 장애의 원인이라고 단정할 수 없다.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565392"/>
            <a:ext cx="502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47472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질문 3 · 리드타임이 길수록 장애율이 높아지는가?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932688"/>
            <a:ext cx="10881360" cy="16459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q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1024128"/>
            <a:ext cx="7680960" cy="4517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5440680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45일 이상은 96.6%로, 15일 미만(53.1%)보다 43.5%p 높다.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91616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해석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5888736"/>
            <a:ext cx="9784080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리드타임이 길어질수록 장애율이 높아지는 경향이 관찰됐다.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긴 리드타임 선적을 먼저 살펴볼 근거지만, 이 결과만으로 인과효과를 뜻하진 않는다.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565392"/>
            <a:ext cx="502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84048"/>
            <a:ext cx="108813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결론 · 세 가지 해석에서 나온 시사점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1005840"/>
            <a:ext cx="10881360" cy="18288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2103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운송수단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1417320"/>
            <a:ext cx="84124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수단별 장애율이 비슷하므로, 운송수단만으로 위험을 가르는 방식은 한계가 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2084832"/>
            <a:ext cx="10241280" cy="10972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404872"/>
            <a:ext cx="2103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지정학적 위험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404872"/>
            <a:ext cx="84124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높은 점수 구간에서 장애율도 높았다. 위험 점수 7 이상은 추가 모니터링 후보로 삼을 수 있다.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3072384"/>
            <a:ext cx="10241280" cy="10972"/>
          </a:xfrm>
          <a:prstGeom prst="rect">
            <a:avLst/>
          </a:prstGeom>
          <a:solidFill>
            <a:srgbClr val="2D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3392424"/>
            <a:ext cx="21031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리드타임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392424"/>
            <a:ext cx="84124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긴 리드타임 구간의 장애율이 높았다. 30일 이상 선적을 선제 점검 대상으로 검토할 수 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663440"/>
            <a:ext cx="1920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제안 한 가지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029200"/>
            <a:ext cx="102412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위험 점수 7 이상 또는 리드타임 30일 이상인 선적을 우선 경보 대상으로 표시하고, 이 기준의 효과를 실제 운영 데이터로 검증한다.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6080760"/>
            <a:ext cx="1024128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세 결과는 관측된 연관성이다. 원인이나 두 조건을 함께 적용한 효과로 해석하지 않는다.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0" y="6565392"/>
            <a:ext cx="5029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D5B96"/>
                </a:solidFill>
                <a:latin typeface="Malgun Gothic"/>
                <a:ea typeface="Malgun Gothic"/>
                <a:cs typeface="Malgun Gothic"/>
              </a:rP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강시연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